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</p:sldIdLst>
  <p:sldSz cx="10160000" cy="7620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297" autoAdjust="0"/>
    <p:restoredTop sz="90929"/>
  </p:normalViewPr>
  <p:slideViewPr>
    <p:cSldViewPr>
      <p:cViewPr varScale="1">
        <p:scale>
          <a:sx n="64" d="100"/>
          <a:sy n="64" d="100"/>
        </p:scale>
        <p:origin x="-86" y="-1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C18705-20B9-4355-9917-051E401B554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022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A0FA02-B9C9-4D92-9742-0BD6EBE2078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487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676275"/>
            <a:ext cx="2159000" cy="6097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676275"/>
            <a:ext cx="6324600" cy="6097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802D11-B650-4FC1-AA74-4307EB7D71D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099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129651-FBE0-4584-8A80-9AA4D4FCF8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256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98C91B-0E81-4D06-97DC-DAC113049D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954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200275"/>
            <a:ext cx="4241800" cy="4573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200275"/>
            <a:ext cx="4241800" cy="4573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AB2911-B2D9-4760-AB11-4A87541BC70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713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46440-53A2-4CC5-AD6B-2500C2D303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438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C59866-C845-497E-B7AD-F03710A2112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1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BFFDAA-6E9E-448F-A95B-B48BE8CA2CA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391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0D896D-4D3C-47C5-AE8B-4B5DA3F6043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878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90853A-9049-4971-9AD9-3E85CC27BD6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919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676275"/>
            <a:ext cx="8636000" cy="127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2200275"/>
            <a:ext cx="8636000" cy="4573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942138"/>
            <a:ext cx="2117725" cy="50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70275" y="6942138"/>
            <a:ext cx="3219450" cy="50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80275" y="6942138"/>
            <a:ext cx="2119313" cy="50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415BD92-98B3-4CF4-B2D9-6754DB74F83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loex2008collaborate.pbworks.com/w/page/18686701/The-CRAP-Test" TargetMode="External"/><Relationship Id="rId3" Type="http://schemas.openxmlformats.org/officeDocument/2006/relationships/hyperlink" Target="http://library.edgewood.edu/help/crap-test.htm%20" TargetMode="External"/><Relationship Id="rId7" Type="http://schemas.openxmlformats.org/officeDocument/2006/relationships/hyperlink" Target="http://lgdata.s3-website-us-east-1.amazonaws.com/docs/670/71808/craptest.pdf%20" TargetMode="External"/><Relationship Id="rId2" Type="http://schemas.openxmlformats.org/officeDocument/2006/relationships/hyperlink" Target="http://www.library.vanderbilt.edu/central/crap_files/frame.htm%2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rsulinelibrary.wikispaces.com/CRAP+Test" TargetMode="External"/><Relationship Id="rId5" Type="http://schemas.openxmlformats.org/officeDocument/2006/relationships/hyperlink" Target="http://libguides.library.ohiou.edu/content.php?pid=55785&amp;sid=430665" TargetMode="External"/><Relationship Id="rId4" Type="http://schemas.openxmlformats.org/officeDocument/2006/relationships/hyperlink" Target="http://www.landmark.edu/Library/course_guides/C.R.A.P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ctrTitle"/>
          </p:nvPr>
        </p:nvSpPr>
        <p:spPr>
          <a:xfrm>
            <a:off x="857250" y="5689600"/>
            <a:ext cx="8447088" cy="1214438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sz="6400" dirty="0" smtClean="0">
                <a:solidFill>
                  <a:srgbClr val="DEAF0D"/>
                </a:solidFill>
                <a:latin typeface="Cambria" pitchFamily="18" charset="0"/>
              </a:rPr>
              <a:t>Evaluating Web Sites</a:t>
            </a:r>
            <a:endParaRPr lang="en-US" sz="6400" dirty="0">
              <a:solidFill>
                <a:schemeClr val="accent4">
                  <a:lumMod val="75000"/>
                </a:schemeClr>
              </a:solidFill>
              <a:latin typeface="Cambria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5200" y="711200"/>
            <a:ext cx="5829300" cy="460692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249238" y="306388"/>
            <a:ext cx="9661525" cy="950912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6400" dirty="0">
                <a:solidFill>
                  <a:srgbClr val="DEAF0D"/>
                </a:solidFill>
                <a:latin typeface="Cambria" pitchFamily="18" charset="0"/>
              </a:rPr>
              <a:t>Is it CRAP?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7650" y="1828800"/>
            <a:ext cx="9664700" cy="5486400"/>
          </a:xfrm>
        </p:spPr>
        <p:txBody>
          <a:bodyPr lIns="0" tIns="0" rIns="0" bIns="0"/>
          <a:lstStyle/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4800" b="1">
                <a:solidFill>
                  <a:srgbClr val="FFFFFF"/>
                </a:solidFill>
                <a:latin typeface="Arial" pitchFamily="34" charset="0"/>
              </a:rPr>
              <a:t>C</a:t>
            </a:r>
            <a:r>
              <a:rPr lang="en-US" sz="4800">
                <a:solidFill>
                  <a:srgbClr val="FFFFFF"/>
                </a:solidFill>
                <a:latin typeface="Arial" pitchFamily="34" charset="0"/>
              </a:rPr>
              <a:t>urrency </a:t>
            </a:r>
            <a:endParaRPr lang="en-US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en-US" sz="4800">
              <a:solidFill>
                <a:srgbClr val="FFFFFF"/>
              </a:solidFill>
              <a:latin typeface="Arial" pitchFamily="34" charset="0"/>
            </a:endParaRPr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4800" b="1">
                <a:solidFill>
                  <a:srgbClr val="FFFFFF"/>
                </a:solidFill>
                <a:latin typeface="Arial" pitchFamily="34" charset="0"/>
              </a:rPr>
              <a:t>R</a:t>
            </a:r>
            <a:r>
              <a:rPr lang="en-US" sz="4800">
                <a:solidFill>
                  <a:srgbClr val="FFFFFF"/>
                </a:solidFill>
                <a:latin typeface="Arial" pitchFamily="34" charset="0"/>
              </a:rPr>
              <a:t>eliability</a:t>
            </a:r>
            <a:endParaRPr lang="en-US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4800">
                <a:solidFill>
                  <a:srgbClr val="FFFFFF"/>
                </a:solidFill>
                <a:latin typeface="Arial" pitchFamily="34" charset="0"/>
              </a:rPr>
              <a:t> </a:t>
            </a:r>
            <a:endParaRPr lang="en-US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4800" b="1">
                <a:solidFill>
                  <a:srgbClr val="FFFFFF"/>
                </a:solidFill>
                <a:latin typeface="Arial" pitchFamily="34" charset="0"/>
              </a:rPr>
              <a:t>A</a:t>
            </a:r>
            <a:r>
              <a:rPr lang="en-US" sz="4800">
                <a:solidFill>
                  <a:srgbClr val="FFFFFF"/>
                </a:solidFill>
                <a:latin typeface="Arial" pitchFamily="34" charset="0"/>
              </a:rPr>
              <a:t>uthority</a:t>
            </a:r>
            <a:endParaRPr lang="en-US"/>
          </a:p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4800">
                <a:solidFill>
                  <a:srgbClr val="FFFFFF"/>
                </a:solidFill>
                <a:latin typeface="Arial" pitchFamily="34" charset="0"/>
              </a:rPr>
              <a:t> </a:t>
            </a:r>
            <a:endParaRPr lang="en-US"/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4800" b="1">
                <a:solidFill>
                  <a:srgbClr val="FFFFFF"/>
                </a:solidFill>
                <a:latin typeface="Arial" pitchFamily="34" charset="0"/>
              </a:rPr>
              <a:t>P</a:t>
            </a:r>
            <a:r>
              <a:rPr lang="en-US" sz="4800">
                <a:solidFill>
                  <a:srgbClr val="FFFFFF"/>
                </a:solidFill>
                <a:latin typeface="Arial" pitchFamily="34" charset="0"/>
              </a:rPr>
              <a:t>urpose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2057400"/>
            <a:ext cx="5064125" cy="435927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49238" y="306388"/>
            <a:ext cx="9661525" cy="950912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6400" dirty="0">
                <a:solidFill>
                  <a:srgbClr val="DEAF0D"/>
                </a:solidFill>
                <a:latin typeface="Cambria" pitchFamily="18" charset="0"/>
              </a:rPr>
              <a:t>Currency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937250" y="1930400"/>
            <a:ext cx="4010025" cy="2473325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4300">
                <a:solidFill>
                  <a:srgbClr val="FFFFFF"/>
                </a:solidFill>
                <a:latin typeface="Arial" pitchFamily="34" charset="0"/>
              </a:rPr>
              <a:t>When was it published or posted?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0" y="1930400"/>
            <a:ext cx="5080000" cy="381000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654050" y="5791200"/>
            <a:ext cx="3730625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5000"/>
              </a:lnSpc>
            </a:pPr>
            <a:r>
              <a:rPr lang="en-US" sz="1600">
                <a:solidFill>
                  <a:srgbClr val="666666"/>
                </a:solidFill>
                <a:latin typeface="Arial" pitchFamily="34" charset="0"/>
              </a:rPr>
              <a:t>Image: nuttakit / FreeDigitalPhotos.net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249238" y="306388"/>
            <a:ext cx="9661525" cy="950912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6400" dirty="0">
                <a:solidFill>
                  <a:srgbClr val="DEAF0D"/>
                </a:solidFill>
                <a:latin typeface="Cambria" pitchFamily="18" charset="0"/>
              </a:rPr>
              <a:t>Reliability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3"/>
          <a:stretch/>
        </p:blipFill>
        <p:spPr bwMode="auto">
          <a:xfrm>
            <a:off x="1219200" y="1528174"/>
            <a:ext cx="7624763" cy="533617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171575" y="6897688"/>
            <a:ext cx="7820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5000"/>
              </a:lnSpc>
            </a:pPr>
            <a:r>
              <a:rPr lang="en-US" sz="1300">
                <a:solidFill>
                  <a:srgbClr val="666666"/>
                </a:solidFill>
                <a:latin typeface="Arial" pitchFamily="34" charset="0"/>
              </a:rPr>
              <a:t>Retrieved March 21, 2011 from http://zapatopi.net/treeoctopus/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249238" y="306388"/>
            <a:ext cx="9661525" cy="950912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6400" dirty="0">
                <a:solidFill>
                  <a:srgbClr val="DEAF0D"/>
                </a:solidFill>
                <a:latin typeface="Cambria" pitchFamily="18" charset="0"/>
              </a:rPr>
              <a:t>Authority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1408113"/>
            <a:ext cx="3244850" cy="4970462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4400" y="1406525"/>
            <a:ext cx="3162300" cy="4894263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4566443" y="3220828"/>
            <a:ext cx="763588" cy="511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5000"/>
              </a:lnSpc>
            </a:pPr>
            <a:r>
              <a:rPr lang="en-US" sz="3500" dirty="0">
                <a:solidFill>
                  <a:srgbClr val="FFFFFF"/>
                </a:solidFill>
                <a:latin typeface="Arial" pitchFamily="34" charset="0"/>
              </a:rPr>
              <a:t>vs.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946150" y="6502400"/>
            <a:ext cx="8004175" cy="693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95000"/>
              </a:lnSpc>
            </a:pPr>
            <a:r>
              <a:rPr lang="en-US" sz="3500">
                <a:solidFill>
                  <a:srgbClr val="FFFFFF"/>
                </a:solidFill>
                <a:latin typeface="Arial" pitchFamily="34" charset="0"/>
              </a:rPr>
              <a:t>What are the author's credentials?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249238" y="306388"/>
            <a:ext cx="9661525" cy="950912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6400" dirty="0">
                <a:solidFill>
                  <a:srgbClr val="DEAF0D"/>
                </a:solidFill>
                <a:latin typeface="Cambria" pitchFamily="18" charset="0"/>
              </a:rPr>
              <a:t>Purpose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52450" y="6299200"/>
            <a:ext cx="9067800" cy="1069975"/>
          </a:xfrm>
        </p:spPr>
        <p:txBody>
          <a:bodyPr lIns="0" tIns="0" rIns="0" bIns="0" anchor="ctr"/>
          <a:lstStyle/>
          <a:p>
            <a:pPr marL="0" indent="0" algn="ctr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4300">
                <a:solidFill>
                  <a:srgbClr val="444444"/>
                </a:solidFill>
                <a:latin typeface="Arial" pitchFamily="34" charset="0"/>
              </a:rPr>
              <a:t>Why was the information produced?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422400"/>
            <a:ext cx="9144000" cy="4662488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368800"/>
            <a:ext cx="2857500" cy="1382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552450" y="6096000"/>
            <a:ext cx="9223375" cy="35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8572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2573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7145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1717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6289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0861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5433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5000"/>
              </a:lnSpc>
            </a:pPr>
            <a:r>
              <a:rPr lang="en-US" sz="1300">
                <a:solidFill>
                  <a:srgbClr val="666666"/>
                </a:solidFill>
                <a:latin typeface="Arial" pitchFamily="34" charset="0"/>
              </a:rPr>
              <a:t>Retrieved March 22, 2011 from www.knowmydepression.com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840581" y="228600"/>
            <a:ext cx="8447088" cy="1214438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sz="5400" dirty="0">
                <a:solidFill>
                  <a:srgbClr val="FFFFFF"/>
                </a:solidFill>
                <a:latin typeface="+mn-lt"/>
              </a:rPr>
              <a:t>Remember CRAP...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63711" y="6248400"/>
            <a:ext cx="6618288" cy="922338"/>
          </a:xfrm>
        </p:spPr>
        <p:txBody>
          <a:bodyPr lIns="0" tIns="0" rIns="0" bIns="0" anchor="ctr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4800" dirty="0" smtClean="0">
                <a:solidFill>
                  <a:srgbClr val="DEAF0D"/>
                </a:solidFill>
              </a:rPr>
              <a:t>and you'll be set!</a:t>
            </a:r>
            <a:endParaRPr lang="en-US" sz="4800" dirty="0">
              <a:solidFill>
                <a:srgbClr val="DEAF0D"/>
              </a:solidFill>
            </a:endParaRP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600" y="1219200"/>
            <a:ext cx="6502399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247650" y="304800"/>
            <a:ext cx="9664700" cy="914400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4300" dirty="0">
                <a:solidFill>
                  <a:srgbClr val="DEAF0D"/>
                </a:solidFill>
                <a:latin typeface="Cambria" pitchFamily="18" charset="0"/>
              </a:rPr>
              <a:t>CRAP is already out there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65883" y="1295400"/>
            <a:ext cx="9988550" cy="6172200"/>
          </a:xfrm>
        </p:spPr>
        <p:txBody>
          <a:bodyPr lIns="0" tIns="0" rIns="0" bIns="0"/>
          <a:lstStyle/>
          <a:p>
            <a:pPr marL="457200" lvl="1" indent="-342900">
              <a:lnSpc>
                <a:spcPct val="95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Font typeface="Wingdings" pitchFamily="2" charset="2"/>
              <a:buChar char="Ø"/>
            </a:pPr>
            <a:r>
              <a:rPr lang="en-US" sz="24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Vanderbilt Library: </a:t>
            </a:r>
            <a:r>
              <a:rPr lang="en-US" sz="2400" u="sng" dirty="0">
                <a:solidFill>
                  <a:srgbClr val="959595"/>
                </a:solidFill>
                <a:latin typeface="Arial" pitchFamily="34" charset="0"/>
                <a:cs typeface="Arial" pitchFamily="34" charset="0"/>
                <a:hlinkClick r:id="rId2"/>
              </a:rPr>
              <a:t>http://www.library.vanderbilt.edu/central/crap_files/frame.htm 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Font typeface="Wingdings" pitchFamily="2" charset="2"/>
              <a:buChar char="Ø"/>
            </a:pPr>
            <a:r>
              <a:rPr lang="en-US" sz="24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Edgewood College: </a:t>
            </a:r>
            <a:r>
              <a:rPr lang="en-US" sz="2400" u="sng" dirty="0">
                <a:solidFill>
                  <a:srgbClr val="959595"/>
                </a:solidFill>
                <a:latin typeface="Arial" pitchFamily="34" charset="0"/>
                <a:cs typeface="Arial" pitchFamily="34" charset="0"/>
                <a:hlinkClick r:id="rId3"/>
              </a:rPr>
              <a:t>http://library.edgewood.edu/help/crap-test.htm 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Font typeface="Wingdings" pitchFamily="2" charset="2"/>
              <a:buChar char="Ø"/>
            </a:pPr>
            <a:r>
              <a:rPr lang="en-US" sz="24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Landmark College: </a:t>
            </a:r>
            <a:r>
              <a:rPr lang="en-US" sz="2400" u="sng" dirty="0">
                <a:solidFill>
                  <a:srgbClr val="959595"/>
                </a:solidFill>
                <a:latin typeface="Arial" pitchFamily="34" charset="0"/>
                <a:cs typeface="Arial" pitchFamily="34" charset="0"/>
                <a:hlinkClick r:id="rId4"/>
              </a:rPr>
              <a:t>http://www.landmark.edu/Library/course_guides/C.R.A.P.htm</a:t>
            </a:r>
            <a:r>
              <a:rPr lang="en-US" sz="24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Font typeface="Wingdings" pitchFamily="2" charset="2"/>
              <a:buChar char="Ø"/>
            </a:pPr>
            <a:r>
              <a:rPr lang="en-US" sz="24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Ohio University Libraries: </a:t>
            </a:r>
            <a:r>
              <a:rPr lang="en-US" sz="2400" u="sng" dirty="0">
                <a:solidFill>
                  <a:srgbClr val="959595"/>
                </a:solidFill>
                <a:latin typeface="Arial" pitchFamily="34" charset="0"/>
                <a:cs typeface="Arial" pitchFamily="34" charset="0"/>
                <a:hlinkClick r:id="rId5"/>
              </a:rPr>
              <a:t>http://libguides.library.ohiou.edu/content.php?pid=55785&amp;sid=430665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Font typeface="Wingdings" pitchFamily="2" charset="2"/>
              <a:buChar char="Ø"/>
            </a:pPr>
            <a:r>
              <a:rPr lang="en-US" sz="2400" dirty="0" err="1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Ursuline</a:t>
            </a:r>
            <a:r>
              <a:rPr lang="en-US" sz="24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College: </a:t>
            </a:r>
            <a:r>
              <a:rPr lang="en-US" sz="2400" u="sng" dirty="0">
                <a:solidFill>
                  <a:srgbClr val="959595"/>
                </a:solidFill>
                <a:latin typeface="Arial" pitchFamily="34" charset="0"/>
                <a:cs typeface="Arial" pitchFamily="34" charset="0"/>
                <a:hlinkClick r:id="rId6"/>
              </a:rPr>
              <a:t>http://ursulinelibrary.wikispaces.com/CRAP+Test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Font typeface="Wingdings" pitchFamily="2" charset="2"/>
              <a:buChar char="Ø"/>
            </a:pPr>
            <a:r>
              <a:rPr lang="en-US" sz="24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Illinois Central College: </a:t>
            </a:r>
            <a:r>
              <a:rPr lang="en-US" sz="2400" u="sng" dirty="0">
                <a:solidFill>
                  <a:srgbClr val="959595"/>
                </a:solidFill>
                <a:latin typeface="Arial" pitchFamily="34" charset="0"/>
                <a:cs typeface="Arial" pitchFamily="34" charset="0"/>
                <a:hlinkClick r:id="rId7"/>
              </a:rPr>
              <a:t>http://lgdata.s3-website-us-east-1.amazonaws.com/docs/670/71808/craptest.pdf 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457200" lvl="1" indent="-342900">
              <a:lnSpc>
                <a:spcPct val="95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Font typeface="Wingdings" pitchFamily="2" charset="2"/>
              <a:buChar char="Ø"/>
            </a:pPr>
            <a:r>
              <a:rPr lang="en-US" sz="24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LOEX 2008 Wiki </a:t>
            </a:r>
            <a:r>
              <a:rPr lang="en-US" sz="2400" u="sng" dirty="0">
                <a:solidFill>
                  <a:srgbClr val="959595"/>
                </a:solidFill>
                <a:latin typeface="Arial" pitchFamily="34" charset="0"/>
                <a:cs typeface="Arial" pitchFamily="34" charset="0"/>
                <a:hlinkClick r:id="rId8"/>
              </a:rPr>
              <a:t>http://loex2008collaborate.pbworks.com/w/page/18686701/The-CRAP-Test</a:t>
            </a:r>
            <a:endParaRPr lang="en-US" sz="2400" u="sng" dirty="0">
              <a:solidFill>
                <a:srgbClr val="959595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</TotalTime>
  <Words>113</Words>
  <Application>Microsoft Office PowerPoint</Application>
  <PresentationFormat>Custom</PresentationFormat>
  <Paragraphs>30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Evaluating Web Sites</vt:lpstr>
      <vt:lpstr>Is it CRAP?</vt:lpstr>
      <vt:lpstr>Currency</vt:lpstr>
      <vt:lpstr>Reliability</vt:lpstr>
      <vt:lpstr>Authority</vt:lpstr>
      <vt:lpstr>Purpose</vt:lpstr>
      <vt:lpstr>Remember CRAP...</vt:lpstr>
      <vt:lpstr>CRAP is already out there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</dc:creator>
  <cp:lastModifiedBy>NDCL</cp:lastModifiedBy>
  <cp:revision>15</cp:revision>
  <dcterms:created xsi:type="dcterms:W3CDTF">2004-05-06T09:28:21Z</dcterms:created>
  <dcterms:modified xsi:type="dcterms:W3CDTF">2013-01-16T14:12:24Z</dcterms:modified>
</cp:coreProperties>
</file>