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1" d="100"/>
          <a:sy n="81" d="100"/>
        </p:scale>
        <p:origin x="-1864"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8CDF3AF4-EA78-C044-A74D-F5C076BC93EF}" type="datetimeFigureOut">
              <a:rPr lang="en-US" smtClean="0"/>
              <a:t>1/10/13</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8CDF3AF4-EA78-C044-A74D-F5C076BC93EF}" type="datetimeFigureOut">
              <a:rPr lang="en-US" smtClean="0"/>
              <a:t>1/10/13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7EC0A4-A5E0-F240-921D-B7C6A0F6647D}"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CDF3AF4-EA78-C044-A74D-F5C076BC93EF}" type="datetimeFigureOut">
              <a:rPr lang="en-US" smtClean="0"/>
              <a:t>1/10/13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7EC0A4-A5E0-F240-921D-B7C6A0F6647D}"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8CDF3AF4-EA78-C044-A74D-F5C076BC93EF}" type="datetimeFigureOut">
              <a:rPr lang="en-US" smtClean="0"/>
              <a:t>1/10/13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7EC0A4-A5E0-F240-921D-B7C6A0F6647D}"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8CDF3AF4-EA78-C044-A74D-F5C076BC93EF}" type="datetimeFigureOut">
              <a:rPr lang="en-US" smtClean="0"/>
              <a:t>1/10/13</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8CDF3AF4-EA78-C044-A74D-F5C076BC93EF}" type="datetimeFigureOut">
              <a:rPr lang="en-US" smtClean="0"/>
              <a:t>1/10/13</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DE7EC0A4-A5E0-F240-921D-B7C6A0F6647D}"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DF3AF4-EA78-C044-A74D-F5C076BC93EF}" type="datetimeFigureOut">
              <a:rPr lang="en-US" smtClean="0"/>
              <a:t>1/10/13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7EC0A4-A5E0-F240-921D-B7C6A0F6647D}"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8CDF3AF4-EA78-C044-A74D-F5C076BC93EF}" type="datetimeFigureOut">
              <a:rPr lang="en-US" smtClean="0"/>
              <a:t>1/10/13</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DE7EC0A4-A5E0-F240-921D-B7C6A0F6647D}"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8CDF3AF4-EA78-C044-A74D-F5C076BC93EF}" type="datetimeFigureOut">
              <a:rPr lang="en-US" smtClean="0"/>
              <a:t>1/10/13</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DE7EC0A4-A5E0-F240-921D-B7C6A0F6647D}"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8CDF3AF4-EA78-C044-A74D-F5C076BC93EF}" type="datetimeFigureOut">
              <a:rPr lang="en-US" smtClean="0"/>
              <a:t>1/10/13</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DE7EC0A4-A5E0-F240-921D-B7C6A0F6647D}"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CDF3AF4-EA78-C044-A74D-F5C076BC93EF}" type="datetimeFigureOut">
              <a:rPr lang="en-US" smtClean="0"/>
              <a:t>1/10/13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7EC0A4-A5E0-F240-921D-B7C6A0F6647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CDF3AF4-EA78-C044-A74D-F5C076BC93EF}" type="datetimeFigureOut">
              <a:rPr lang="en-US" smtClean="0"/>
              <a:t>1/10/13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7EC0A4-A5E0-F240-921D-B7C6A0F6647D}"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CDF3AF4-EA78-C044-A74D-F5C076BC93EF}" type="datetimeFigureOut">
              <a:rPr lang="en-US" smtClean="0"/>
              <a:t>1/10/13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7EC0A4-A5E0-F240-921D-B7C6A0F6647D}"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CDF3AF4-EA78-C044-A74D-F5C076BC93EF}" type="datetimeFigureOut">
              <a:rPr lang="en-US" smtClean="0"/>
              <a:t>1/10/13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7EC0A4-A5E0-F240-921D-B7C6A0F6647D}"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8CDF3AF4-EA78-C044-A74D-F5C076BC93EF}" type="datetimeFigureOut">
              <a:rPr lang="en-US" smtClean="0"/>
              <a:t>1/10/13</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8CDF3AF4-EA78-C044-A74D-F5C076BC93EF}" type="datetimeFigureOut">
              <a:rPr lang="en-US" smtClean="0"/>
              <a:t>1/10/13</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DE7EC0A4-A5E0-F240-921D-B7C6A0F6647D}"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CDF3AF4-EA78-C044-A74D-F5C076BC93EF}" type="datetimeFigureOut">
              <a:rPr lang="en-US" smtClean="0"/>
              <a:t>1/10/13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7EC0A4-A5E0-F240-921D-B7C6A0F6647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8CDF3AF4-EA78-C044-A74D-F5C076BC93EF}" type="datetimeFigureOut">
              <a:rPr lang="en-US" smtClean="0"/>
              <a:t>1/10/13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7EC0A4-A5E0-F240-921D-B7C6A0F6647D}"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CDF3AF4-EA78-C044-A74D-F5C076BC93EF}" type="datetimeFigureOut">
              <a:rPr lang="en-US" smtClean="0"/>
              <a:t>1/10/13</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DE7EC0A4-A5E0-F240-921D-B7C6A0F6647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CDF3AF4-EA78-C044-A74D-F5C076BC93EF}" type="datetimeFigureOut">
              <a:rPr lang="en-US" smtClean="0"/>
              <a:t>1/10/13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7EC0A4-A5E0-F240-921D-B7C6A0F6647D}"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8CDF3AF4-EA78-C044-A74D-F5C076BC93EF}" type="datetimeFigureOut">
              <a:rPr lang="en-US" smtClean="0"/>
              <a:t>1/10/13</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DE7EC0A4-A5E0-F240-921D-B7C6A0F6647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How to Funnel a topic to an argument </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362605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Topic</a:t>
            </a:r>
            <a:endParaRPr lang="en-US" dirty="0"/>
          </a:p>
        </p:txBody>
      </p:sp>
      <p:sp>
        <p:nvSpPr>
          <p:cNvPr id="3" name="Content Placeholder 2"/>
          <p:cNvSpPr>
            <a:spLocks noGrp="1"/>
          </p:cNvSpPr>
          <p:nvPr>
            <p:ph idx="1"/>
          </p:nvPr>
        </p:nvSpPr>
        <p:spPr/>
        <p:txBody>
          <a:bodyPr/>
          <a:lstStyle/>
          <a:p>
            <a:r>
              <a:rPr lang="en-US" dirty="0" smtClean="0"/>
              <a:t>I know I want to argue something about the teaching profession, a profession that has come under some attack lately. Here is how I can “funnel” to the claim I plan to make in my paper. </a:t>
            </a:r>
            <a:endParaRPr lang="en-US" dirty="0"/>
          </a:p>
        </p:txBody>
      </p:sp>
    </p:spTree>
    <p:extLst>
      <p:ext uri="{BB962C8B-B14F-4D97-AF65-F5344CB8AC3E}">
        <p14:creationId xmlns:p14="http://schemas.microsoft.com/office/powerpoint/2010/main" val="1551435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5" name="Isosceles Triangle 4"/>
          <p:cNvSpPr/>
          <p:nvPr/>
        </p:nvSpPr>
        <p:spPr>
          <a:xfrm rot="10800000">
            <a:off x="1505056" y="956474"/>
            <a:ext cx="6161324" cy="5299809"/>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1833374" y="1512785"/>
            <a:ext cx="5268610" cy="461665"/>
          </a:xfrm>
          <a:prstGeom prst="rect">
            <a:avLst/>
          </a:prstGeom>
          <a:noFill/>
        </p:spPr>
        <p:txBody>
          <a:bodyPr wrap="square" rtlCol="0">
            <a:spAutoFit/>
          </a:bodyPr>
          <a:lstStyle/>
          <a:p>
            <a:r>
              <a:rPr lang="en-US" sz="2400" dirty="0" smtClean="0">
                <a:latin typeface="Apple Chancery"/>
                <a:cs typeface="Apple Chancery"/>
              </a:rPr>
              <a:t>How Teacher unions negotiate those </a:t>
            </a:r>
            <a:endParaRPr lang="en-US" sz="2400" dirty="0">
              <a:latin typeface="Apple Chancery"/>
              <a:cs typeface="Apple Chancery"/>
            </a:endParaRPr>
          </a:p>
        </p:txBody>
      </p:sp>
      <p:sp>
        <p:nvSpPr>
          <p:cNvPr id="9" name="TextBox 8"/>
          <p:cNvSpPr txBox="1"/>
          <p:nvPr/>
        </p:nvSpPr>
        <p:spPr>
          <a:xfrm>
            <a:off x="3370700" y="3728777"/>
            <a:ext cx="2555458" cy="830997"/>
          </a:xfrm>
          <a:prstGeom prst="rect">
            <a:avLst/>
          </a:prstGeom>
          <a:noFill/>
        </p:spPr>
        <p:txBody>
          <a:bodyPr wrap="square" rtlCol="0">
            <a:spAutoFit/>
          </a:bodyPr>
          <a:lstStyle/>
          <a:p>
            <a:r>
              <a:rPr lang="en-US" sz="2400" dirty="0" smtClean="0">
                <a:latin typeface="Apple Chancery"/>
                <a:cs typeface="Apple Chancery"/>
              </a:rPr>
              <a:t>Declining respect  for  teachers </a:t>
            </a:r>
            <a:endParaRPr lang="en-US" sz="2400" dirty="0">
              <a:latin typeface="Apple Chancery"/>
              <a:cs typeface="Apple Chancery"/>
            </a:endParaRPr>
          </a:p>
        </p:txBody>
      </p:sp>
      <p:sp>
        <p:nvSpPr>
          <p:cNvPr id="10" name="TextBox 9"/>
          <p:cNvSpPr txBox="1"/>
          <p:nvPr/>
        </p:nvSpPr>
        <p:spPr>
          <a:xfrm>
            <a:off x="1833374" y="1030413"/>
            <a:ext cx="5478427" cy="461665"/>
          </a:xfrm>
          <a:prstGeom prst="rect">
            <a:avLst/>
          </a:prstGeom>
          <a:noFill/>
        </p:spPr>
        <p:txBody>
          <a:bodyPr wrap="square" rtlCol="0">
            <a:spAutoFit/>
          </a:bodyPr>
          <a:lstStyle/>
          <a:p>
            <a:r>
              <a:rPr lang="en-US" sz="2400" dirty="0" smtClean="0">
                <a:latin typeface="Apple Chancery"/>
                <a:cs typeface="Apple Chancery"/>
              </a:rPr>
              <a:t>Teacher pay and benefits</a:t>
            </a:r>
            <a:endParaRPr lang="en-US" sz="2400" dirty="0">
              <a:latin typeface="Apple Chancery"/>
              <a:cs typeface="Apple Chancery"/>
            </a:endParaRPr>
          </a:p>
        </p:txBody>
      </p:sp>
      <p:sp>
        <p:nvSpPr>
          <p:cNvPr id="11" name="TextBox 10"/>
          <p:cNvSpPr txBox="1"/>
          <p:nvPr/>
        </p:nvSpPr>
        <p:spPr>
          <a:xfrm>
            <a:off x="3041468" y="2897780"/>
            <a:ext cx="2884690" cy="830997"/>
          </a:xfrm>
          <a:prstGeom prst="rect">
            <a:avLst/>
          </a:prstGeom>
          <a:noFill/>
        </p:spPr>
        <p:txBody>
          <a:bodyPr wrap="square" rtlCol="0">
            <a:spAutoFit/>
          </a:bodyPr>
          <a:lstStyle/>
          <a:p>
            <a:r>
              <a:rPr lang="en-US" sz="2400" dirty="0" smtClean="0">
                <a:latin typeface="Apple Chancery"/>
                <a:cs typeface="Apple Chancery"/>
              </a:rPr>
              <a:t>High class size and performance data</a:t>
            </a:r>
            <a:endParaRPr lang="en-US" sz="2400" dirty="0">
              <a:latin typeface="Apple Chancery"/>
              <a:cs typeface="Apple Chancery"/>
            </a:endParaRPr>
          </a:p>
        </p:txBody>
      </p:sp>
      <p:sp>
        <p:nvSpPr>
          <p:cNvPr id="12" name="TextBox 11"/>
          <p:cNvSpPr txBox="1"/>
          <p:nvPr/>
        </p:nvSpPr>
        <p:spPr>
          <a:xfrm>
            <a:off x="2401232" y="1974450"/>
            <a:ext cx="4418554" cy="461665"/>
          </a:xfrm>
          <a:prstGeom prst="rect">
            <a:avLst/>
          </a:prstGeom>
          <a:noFill/>
        </p:spPr>
        <p:txBody>
          <a:bodyPr wrap="square" rtlCol="0">
            <a:spAutoFit/>
          </a:bodyPr>
          <a:lstStyle/>
          <a:p>
            <a:r>
              <a:rPr lang="en-US" sz="2400" dirty="0" smtClean="0">
                <a:latin typeface="Apple Chancery"/>
                <a:cs typeface="Apple Chancery"/>
              </a:rPr>
              <a:t>How teachers are licensed </a:t>
            </a:r>
            <a:endParaRPr lang="en-US" sz="2400" dirty="0">
              <a:latin typeface="Apple Chancery"/>
              <a:cs typeface="Apple Chancery"/>
            </a:endParaRPr>
          </a:p>
        </p:txBody>
      </p:sp>
      <p:sp>
        <p:nvSpPr>
          <p:cNvPr id="14" name="TextBox 13"/>
          <p:cNvSpPr txBox="1"/>
          <p:nvPr/>
        </p:nvSpPr>
        <p:spPr>
          <a:xfrm>
            <a:off x="2321014" y="6256284"/>
            <a:ext cx="6553266" cy="461665"/>
          </a:xfrm>
          <a:prstGeom prst="rect">
            <a:avLst/>
          </a:prstGeom>
          <a:noFill/>
        </p:spPr>
        <p:txBody>
          <a:bodyPr wrap="square" rtlCol="0">
            <a:spAutoFit/>
          </a:bodyPr>
          <a:lstStyle/>
          <a:p>
            <a:r>
              <a:rPr lang="en-US" sz="2400" dirty="0" smtClean="0">
                <a:latin typeface="Apple Chancery"/>
                <a:cs typeface="Apple Chancery"/>
              </a:rPr>
              <a:t>  Ohio’s new teacher evaluation laws </a:t>
            </a:r>
            <a:endParaRPr lang="en-US" sz="2400" dirty="0">
              <a:latin typeface="Apple Chancery"/>
              <a:cs typeface="Apple Chancery"/>
            </a:endParaRPr>
          </a:p>
        </p:txBody>
      </p:sp>
      <p:sp>
        <p:nvSpPr>
          <p:cNvPr id="15" name="TextBox 14"/>
          <p:cNvSpPr txBox="1"/>
          <p:nvPr/>
        </p:nvSpPr>
        <p:spPr>
          <a:xfrm>
            <a:off x="2726085" y="2436115"/>
            <a:ext cx="3827180" cy="461665"/>
          </a:xfrm>
          <a:prstGeom prst="rect">
            <a:avLst/>
          </a:prstGeom>
          <a:noFill/>
        </p:spPr>
        <p:txBody>
          <a:bodyPr wrap="square" rtlCol="0">
            <a:spAutoFit/>
          </a:bodyPr>
          <a:lstStyle/>
          <a:p>
            <a:r>
              <a:rPr lang="en-US" sz="2400" dirty="0" smtClean="0">
                <a:latin typeface="Apple Chancery"/>
                <a:cs typeface="Apple Chancery"/>
              </a:rPr>
              <a:t>How in demand are teachers</a:t>
            </a:r>
            <a:endParaRPr lang="en-US" sz="2400" dirty="0">
              <a:latin typeface="Apple Chancery"/>
              <a:cs typeface="Apple Chancery"/>
            </a:endParaRPr>
          </a:p>
        </p:txBody>
      </p:sp>
    </p:spTree>
    <p:extLst>
      <p:ext uri="{BB962C8B-B14F-4D97-AF65-F5344CB8AC3E}">
        <p14:creationId xmlns:p14="http://schemas.microsoft.com/office/powerpoint/2010/main" val="332013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Initial </a:t>
            </a:r>
            <a:r>
              <a:rPr lang="en-US" dirty="0" err="1" smtClean="0"/>
              <a:t>Quesiton</a:t>
            </a:r>
            <a:r>
              <a:rPr lang="en-US" dirty="0" smtClean="0"/>
              <a:t>/Stand </a:t>
            </a:r>
            <a:endParaRPr lang="en-US" dirty="0"/>
          </a:p>
        </p:txBody>
      </p:sp>
      <p:sp>
        <p:nvSpPr>
          <p:cNvPr id="3" name="Content Placeholder 2"/>
          <p:cNvSpPr>
            <a:spLocks noGrp="1"/>
          </p:cNvSpPr>
          <p:nvPr>
            <p:ph idx="1"/>
          </p:nvPr>
        </p:nvSpPr>
        <p:spPr/>
        <p:txBody>
          <a:bodyPr/>
          <a:lstStyle/>
          <a:p>
            <a:pPr marL="0" indent="0">
              <a:buNone/>
            </a:pPr>
            <a:r>
              <a:rPr lang="en-US" dirty="0" smtClean="0"/>
              <a:t>I plan to argue that the new laws, HB 153 and SB 316 must be evaluated closely as they are implemented in the coming years because of the potential to place too much emphasis on matters that the teacher cannot control. </a:t>
            </a:r>
            <a:endParaRPr lang="en-US" dirty="0"/>
          </a:p>
        </p:txBody>
      </p:sp>
    </p:spTree>
    <p:extLst>
      <p:ext uri="{BB962C8B-B14F-4D97-AF65-F5344CB8AC3E}">
        <p14:creationId xmlns:p14="http://schemas.microsoft.com/office/powerpoint/2010/main" val="825056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Pre-Research</a:t>
            </a:r>
            <a:endParaRPr lang="en-US" dirty="0"/>
          </a:p>
        </p:txBody>
      </p:sp>
      <p:sp>
        <p:nvSpPr>
          <p:cNvPr id="3" name="Content Placeholder 2"/>
          <p:cNvSpPr>
            <a:spLocks noGrp="1"/>
          </p:cNvSpPr>
          <p:nvPr>
            <p:ph idx="1"/>
          </p:nvPr>
        </p:nvSpPr>
        <p:spPr/>
        <p:txBody>
          <a:bodyPr/>
          <a:lstStyle/>
          <a:p>
            <a:r>
              <a:rPr lang="en-US" dirty="0" smtClean="0"/>
              <a:t>I will begin by gathering details about my topic, looking at factual information, as well as materials in support of my topic. Once I know more about the bill, how it will be implemented and why it was introduced, I will need to reevaluate my stand, revise it as necessary and only then will I begin to research it and take notes for my paper. </a:t>
            </a:r>
            <a:endParaRPr lang="en-US" dirty="0"/>
          </a:p>
        </p:txBody>
      </p:sp>
    </p:spTree>
    <p:extLst>
      <p:ext uri="{BB962C8B-B14F-4D97-AF65-F5344CB8AC3E}">
        <p14:creationId xmlns:p14="http://schemas.microsoft.com/office/powerpoint/2010/main" val="1398242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p:txBody>
          <a:bodyPr/>
          <a:lstStyle/>
          <a:p>
            <a:pPr marL="0" indent="0">
              <a:buNone/>
            </a:pPr>
            <a:r>
              <a:rPr lang="en-US" dirty="0" smtClean="0"/>
              <a:t>We need to help you gather broad topics.</a:t>
            </a:r>
          </a:p>
          <a:p>
            <a:pPr marL="0" indent="0">
              <a:buNone/>
            </a:pPr>
            <a:r>
              <a:rPr lang="en-US" dirty="0" smtClean="0"/>
              <a:t>You will gather in small groups around a very broad topic category. As a group, you will spend five minutes brainstorming sub-topics under that category. When time is called, your group will move to the next topic category and try to add to the list that has been created.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301417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Topics Categories for the groups include:</a:t>
            </a:r>
          </a:p>
          <a:p>
            <a:pPr lvl="1"/>
            <a:r>
              <a:rPr lang="en-US" dirty="0" smtClean="0"/>
              <a:t>Sexuality and Gender</a:t>
            </a:r>
          </a:p>
          <a:p>
            <a:pPr lvl="1"/>
            <a:r>
              <a:rPr lang="en-US" dirty="0" smtClean="0"/>
              <a:t>Sports and Entertainment</a:t>
            </a:r>
          </a:p>
          <a:p>
            <a:pPr lvl="1"/>
            <a:r>
              <a:rPr lang="en-US" dirty="0" smtClean="0"/>
              <a:t>Politics</a:t>
            </a:r>
          </a:p>
          <a:p>
            <a:pPr lvl="1"/>
            <a:r>
              <a:rPr lang="en-US" dirty="0" smtClean="0"/>
              <a:t>Race</a:t>
            </a:r>
          </a:p>
          <a:p>
            <a:pPr lvl="1"/>
            <a:r>
              <a:rPr lang="en-US" dirty="0" smtClean="0"/>
              <a:t>Social Media and Technology</a:t>
            </a:r>
          </a:p>
          <a:p>
            <a:pPr lvl="1"/>
            <a:r>
              <a:rPr lang="en-US" dirty="0" smtClean="0"/>
              <a:t>Science and Environment </a:t>
            </a:r>
          </a:p>
        </p:txBody>
      </p:sp>
    </p:spTree>
    <p:extLst>
      <p:ext uri="{BB962C8B-B14F-4D97-AF65-F5344CB8AC3E}">
        <p14:creationId xmlns:p14="http://schemas.microsoft.com/office/powerpoint/2010/main" val="4453373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Time is up. Topic categories and brainstormed subtopics will be posted, and you will be given time to consider  a subtopic you hope to research for the paper. </a:t>
            </a:r>
            <a:r>
              <a:rPr lang="en-US" b="1" i="1" dirty="0" smtClean="0"/>
              <a:t>At this point, it is not appropriate for you to have a claim (stand) you want to make, only a general topic</a:t>
            </a:r>
            <a:r>
              <a:rPr lang="en-US" dirty="0" smtClean="0"/>
              <a:t>. </a:t>
            </a:r>
          </a:p>
          <a:p>
            <a:r>
              <a:rPr lang="en-US" dirty="0" smtClean="0"/>
              <a:t>HW: If you have not selected a general subtopic, you must do so before next class</a:t>
            </a:r>
            <a:r>
              <a:rPr lang="en-US" smtClean="0"/>
              <a:t>.  </a:t>
            </a:r>
            <a:endParaRPr lang="en-US" dirty="0"/>
          </a:p>
        </p:txBody>
      </p:sp>
    </p:spTree>
    <p:extLst>
      <p:ext uri="{BB962C8B-B14F-4D97-AF65-F5344CB8AC3E}">
        <p14:creationId xmlns:p14="http://schemas.microsoft.com/office/powerpoint/2010/main" val="561356997"/>
      </p:ext>
    </p:extLst>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4420</TotalTime>
  <Words>375</Words>
  <Application>Microsoft Macintosh PowerPoint</Application>
  <PresentationFormat>On-screen Show (4:3)</PresentationFormat>
  <Paragraphs>26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Advantage</vt:lpstr>
      <vt:lpstr>How to Funnel a topic to an argument </vt:lpstr>
      <vt:lpstr>General Topic</vt:lpstr>
      <vt:lpstr>PowerPoint Presentation</vt:lpstr>
      <vt:lpstr>Initial Quesiton/Stand </vt:lpstr>
      <vt:lpstr>Pre-Research</vt:lpstr>
      <vt:lpstr>Your turn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Funnel a topic to an argument </dc:title>
  <dc:creator>Beth Walsh-Moorman</dc:creator>
  <cp:lastModifiedBy>Beth Walsh-Moorman</cp:lastModifiedBy>
  <cp:revision>2</cp:revision>
  <dcterms:created xsi:type="dcterms:W3CDTF">2013-01-08T01:13:49Z</dcterms:created>
  <dcterms:modified xsi:type="dcterms:W3CDTF">2013-01-11T03:05:15Z</dcterms:modified>
</cp:coreProperties>
</file>